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9"/>
  </p:notesMasterIdLst>
  <p:sldIdLst>
    <p:sldId id="268" r:id="rId2"/>
    <p:sldId id="267" r:id="rId3"/>
    <p:sldId id="271" r:id="rId4"/>
    <p:sldId id="273" r:id="rId5"/>
    <p:sldId id="272" r:id="rId6"/>
    <p:sldId id="274" r:id="rId7"/>
    <p:sldId id="285" r:id="rId8"/>
    <p:sldId id="286" r:id="rId9"/>
    <p:sldId id="287" r:id="rId10"/>
    <p:sldId id="283" r:id="rId11"/>
    <p:sldId id="284" r:id="rId12"/>
    <p:sldId id="275" r:id="rId13"/>
    <p:sldId id="280" r:id="rId14"/>
    <p:sldId id="281" r:id="rId15"/>
    <p:sldId id="278" r:id="rId16"/>
    <p:sldId id="279" r:id="rId17"/>
    <p:sldId id="265"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1" autoAdjust="0"/>
    <p:restoredTop sz="94660"/>
  </p:normalViewPr>
  <p:slideViewPr>
    <p:cSldViewPr>
      <p:cViewPr varScale="1">
        <p:scale>
          <a:sx n="78" d="100"/>
          <a:sy n="78" d="100"/>
        </p:scale>
        <p:origin x="1608" y="43"/>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4F1FC4-36D4-4EF5-9F6B-475BA3E02F81}" type="datetimeFigureOut">
              <a:rPr lang="en-IN" smtClean="0"/>
              <a:t>06-12-2023</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C3DA3E-7FA7-4D67-8806-8002AC0A915D}" type="slidenum">
              <a:rPr lang="en-IN" smtClean="0"/>
              <a:t>‹#›</a:t>
            </a:fld>
            <a:endParaRPr lang="en-IN"/>
          </a:p>
        </p:txBody>
      </p:sp>
    </p:spTree>
    <p:extLst>
      <p:ext uri="{BB962C8B-B14F-4D97-AF65-F5344CB8AC3E}">
        <p14:creationId xmlns:p14="http://schemas.microsoft.com/office/powerpoint/2010/main" val="3589559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AC3DA3E-7FA7-4D67-8806-8002AC0A915D}" type="slidenum">
              <a:rPr lang="en-IN" smtClean="0"/>
              <a:t>3</a:t>
            </a:fld>
            <a:endParaRPr lang="en-IN"/>
          </a:p>
        </p:txBody>
      </p:sp>
    </p:spTree>
    <p:extLst>
      <p:ext uri="{BB962C8B-B14F-4D97-AF65-F5344CB8AC3E}">
        <p14:creationId xmlns:p14="http://schemas.microsoft.com/office/powerpoint/2010/main" val="6028286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AC3DA3E-7FA7-4D67-8806-8002AC0A915D}" type="slidenum">
              <a:rPr lang="en-IN" smtClean="0"/>
              <a:t>4</a:t>
            </a:fld>
            <a:endParaRPr lang="en-IN"/>
          </a:p>
        </p:txBody>
      </p:sp>
    </p:spTree>
    <p:extLst>
      <p:ext uri="{BB962C8B-B14F-4D97-AF65-F5344CB8AC3E}">
        <p14:creationId xmlns:p14="http://schemas.microsoft.com/office/powerpoint/2010/main" val="882068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12/6/2023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12/6/2023</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12/6/2023</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12/6/2023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hyperlink" Target="https://www.w3schools.com/howto/howto_js_portfolio_filter.asp"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foolishdeveloper.com/"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hyperlink" Target="https://www.foolishdeveloper.com/2021/08/responsive-navigation-menu-bar.htm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55576" y="1024236"/>
            <a:ext cx="6624736" cy="1200329"/>
          </a:xfrm>
          <a:prstGeom prst="rect">
            <a:avLst/>
          </a:prstGeom>
          <a:noFill/>
        </p:spPr>
        <p:txBody>
          <a:bodyPr wrap="square" rtlCol="0">
            <a:spAutoFit/>
          </a:bodyPr>
          <a:lstStyle/>
          <a:p>
            <a:pPr algn="ctr"/>
            <a:r>
              <a:rPr lang="en-US" sz="3600" dirty="0">
                <a:solidFill>
                  <a:srgbClr val="FF0000"/>
                </a:solidFill>
                <a:latin typeface="Arial Black" pitchFamily="34" charset="0"/>
              </a:rPr>
              <a:t>Front End Engineering-I Project</a:t>
            </a:r>
          </a:p>
        </p:txBody>
      </p:sp>
      <p:sp>
        <p:nvSpPr>
          <p:cNvPr id="5" name="TextBox 4"/>
          <p:cNvSpPr txBox="1"/>
          <p:nvPr/>
        </p:nvSpPr>
        <p:spPr>
          <a:xfrm>
            <a:off x="3275856" y="4653136"/>
            <a:ext cx="255198" cy="954107"/>
          </a:xfrm>
          <a:prstGeom prst="rect">
            <a:avLst/>
          </a:prstGeom>
          <a:noFill/>
        </p:spPr>
        <p:txBody>
          <a:bodyPr wrap="none" rtlCol="0">
            <a:spAutoFit/>
          </a:bodyPr>
          <a:lstStyle/>
          <a:p>
            <a:r>
              <a:rPr lang="en-US" sz="2000" dirty="0">
                <a:latin typeface="Times New Roman" pitchFamily="18" charset="0"/>
                <a:cs typeface="Times New Roman" pitchFamily="18" charset="0"/>
              </a:rPr>
              <a:t>:</a:t>
            </a:r>
          </a:p>
          <a:p>
            <a:endParaRPr lang="en-US" dirty="0"/>
          </a:p>
          <a:p>
            <a:endParaRPr lang="en-US" dirty="0"/>
          </a:p>
        </p:txBody>
      </p:sp>
      <p:sp>
        <p:nvSpPr>
          <p:cNvPr id="6" name="TextBox 5">
            <a:extLst>
              <a:ext uri="{FF2B5EF4-FFF2-40B4-BE49-F238E27FC236}">
                <a16:creationId xmlns:a16="http://schemas.microsoft.com/office/drawing/2014/main" id="{39596CC0-0544-9FD2-7AFD-B23ECB7AE8F4}"/>
              </a:ext>
            </a:extLst>
          </p:cNvPr>
          <p:cNvSpPr txBox="1"/>
          <p:nvPr/>
        </p:nvSpPr>
        <p:spPr>
          <a:xfrm>
            <a:off x="1220106" y="2676153"/>
            <a:ext cx="6450081" cy="2708434"/>
          </a:xfrm>
          <a:prstGeom prst="rect">
            <a:avLst/>
          </a:prstGeom>
          <a:solidFill>
            <a:schemeClr val="accent6">
              <a:lumMod val="60000"/>
              <a:lumOff val="40000"/>
            </a:schemeClr>
          </a:solidFill>
        </p:spPr>
        <p:txBody>
          <a:bodyPr wrap="square" rtlCol="0">
            <a:spAutoFit/>
          </a:bodyPr>
          <a:lstStyle/>
          <a:p>
            <a:r>
              <a:rPr lang="en-US" sz="2400" b="1" u="sng" dirty="0">
                <a:latin typeface="Times New Roman" panose="02020603050405020304" pitchFamily="18" charset="0"/>
                <a:cs typeface="Times New Roman" panose="02020603050405020304" pitchFamily="18" charset="0"/>
              </a:rPr>
              <a:t>Team Details: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1.</a:t>
            </a:r>
            <a:r>
              <a:rPr lang="en-US" sz="2000" b="1" dirty="0">
                <a:latin typeface="Times New Roman" panose="02020603050405020304" pitchFamily="18" charset="0"/>
                <a:cs typeface="Times New Roman" panose="02020603050405020304" pitchFamily="18" charset="0"/>
              </a:rPr>
              <a:t>VANSHITA [2310992318</a:t>
            </a:r>
            <a:r>
              <a:rPr lang="en-US" sz="2000" dirty="0">
                <a:latin typeface="Times New Roman" panose="02020603050405020304" pitchFamily="18" charset="0"/>
                <a:cs typeface="Times New Roman" panose="02020603050405020304" pitchFamily="18" charset="0"/>
              </a:rPr>
              <a:t>] {Project leader}</a:t>
            </a:r>
          </a:p>
          <a:p>
            <a:r>
              <a:rPr lang="en-US" sz="2000" dirty="0">
                <a:latin typeface="Times New Roman" panose="02020603050405020304" pitchFamily="18" charset="0"/>
                <a:cs typeface="Times New Roman" panose="02020603050405020304" pitchFamily="18" charset="0"/>
              </a:rPr>
              <a:t>2.</a:t>
            </a:r>
            <a:r>
              <a:rPr lang="en-US" sz="2000" b="1" dirty="0">
                <a:latin typeface="Times New Roman" panose="02020603050405020304" pitchFamily="18" charset="0"/>
                <a:cs typeface="Times New Roman" panose="02020603050405020304" pitchFamily="18" charset="0"/>
              </a:rPr>
              <a:t>VARUN SAINI [2310992319]</a:t>
            </a:r>
          </a:p>
          <a:p>
            <a:r>
              <a:rPr lang="en-US" sz="2000" dirty="0">
                <a:latin typeface="Times New Roman" panose="02020603050405020304" pitchFamily="18" charset="0"/>
                <a:cs typeface="Times New Roman" panose="02020603050405020304" pitchFamily="18" charset="0"/>
              </a:rPr>
              <a:t>3. </a:t>
            </a:r>
            <a:r>
              <a:rPr lang="en-US" sz="2000" b="1" dirty="0">
                <a:latin typeface="Times New Roman" panose="02020603050405020304" pitchFamily="18" charset="0"/>
                <a:cs typeface="Times New Roman" panose="02020603050405020304" pitchFamily="18" charset="0"/>
              </a:rPr>
              <a:t>VEER VANSHAJ WADHERA [2310992320]</a:t>
            </a:r>
          </a:p>
          <a:p>
            <a:endParaRPr lang="en-US" sz="2400" dirty="0">
              <a:solidFill>
                <a:schemeClr val="bg1"/>
              </a:solidFill>
              <a:latin typeface="Times New Roman" panose="02020603050405020304" pitchFamily="18" charset="0"/>
              <a:cs typeface="Times New Roman" panose="02020603050405020304" pitchFamily="18" charset="0"/>
            </a:endParaRPr>
          </a:p>
          <a:p>
            <a:r>
              <a:rPr lang="en-US" sz="2400" b="1" u="sng" dirty="0">
                <a:latin typeface="Times New Roman" panose="02020603050405020304" pitchFamily="18" charset="0"/>
                <a:cs typeface="Times New Roman" pitchFamily="18" charset="0"/>
              </a:rPr>
              <a:t>Faculty Coordinator: Preeti Saini</a:t>
            </a:r>
            <a:endParaRPr lang="en-US" sz="2400" b="1" u="sng" dirty="0">
              <a:solidFill>
                <a:schemeClr val="bg1"/>
              </a:solidFill>
              <a:latin typeface="Times New Roman" panose="02020603050405020304" pitchFamily="18" charset="0"/>
              <a:cs typeface="Times New Roman" panose="02020603050405020304" pitchFamily="18" charset="0"/>
            </a:endParaRPr>
          </a:p>
          <a:p>
            <a:endParaRPr lang="en-US" dirty="0">
              <a:solidFill>
                <a:schemeClr val="bg1"/>
              </a:solidFill>
            </a:endParaRPr>
          </a:p>
        </p:txBody>
      </p:sp>
      <p:sp>
        <p:nvSpPr>
          <p:cNvPr id="9" name="TextBox 8"/>
          <p:cNvSpPr txBox="1"/>
          <p:nvPr/>
        </p:nvSpPr>
        <p:spPr>
          <a:xfrm>
            <a:off x="971600" y="5932720"/>
            <a:ext cx="6947095" cy="707886"/>
          </a:xfrm>
          <a:prstGeom prst="rect">
            <a:avLst/>
          </a:prstGeom>
          <a:noFill/>
        </p:spPr>
        <p:txBody>
          <a:bodyPr wrap="none" rtlCol="0">
            <a:spAutoFit/>
          </a:bodyPr>
          <a:lstStyle/>
          <a:p>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Institute of Engineering and Technology, </a:t>
            </a:r>
          </a:p>
          <a:p>
            <a:pPr algn="ctr"/>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Punjab</a:t>
            </a:r>
          </a:p>
        </p:txBody>
      </p:sp>
    </p:spTree>
  </p:cSld>
  <p:clrMapOvr>
    <a:masterClrMapping/>
  </p:clrMapOvr>
  <p:transition advTm="4000">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B49AD-3BB7-6A62-5047-43A76628677A}"/>
              </a:ext>
            </a:extLst>
          </p:cNvPr>
          <p:cNvSpPr>
            <a:spLocks noGrp="1"/>
          </p:cNvSpPr>
          <p:nvPr>
            <p:ph type="title"/>
          </p:nvPr>
        </p:nvSpPr>
        <p:spPr/>
        <p:txBody>
          <a:bodyPr/>
          <a:lstStyle/>
          <a:p>
            <a:br>
              <a:rPr lang="en-US" sz="2800" b="1" dirty="0">
                <a:latin typeface="Times New Roman" pitchFamily="18" charset="0"/>
                <a:cs typeface="Times New Roman" pitchFamily="18" charset="0"/>
              </a:rPr>
            </a:br>
            <a:r>
              <a:rPr lang="en-US" sz="2800" b="1" dirty="0">
                <a:latin typeface="Times New Roman" pitchFamily="18" charset="0"/>
                <a:cs typeface="Times New Roman" pitchFamily="18" charset="0"/>
              </a:rPr>
              <a:t>Project Highlights</a:t>
            </a:r>
            <a:br>
              <a:rPr lang="en-US" sz="2800" b="1" dirty="0">
                <a:latin typeface="Times New Roman" pitchFamily="18" charset="0"/>
                <a:cs typeface="Times New Roman" pitchFamily="18" charset="0"/>
              </a:rPr>
            </a:br>
            <a:br>
              <a:rPr lang="en-US" sz="3200" dirty="0">
                <a:latin typeface="Times New Roman" pitchFamily="18" charset="0"/>
                <a:cs typeface="Times New Roman" pitchFamily="18" charset="0"/>
              </a:rPr>
            </a:br>
            <a:endParaRPr lang="en-IN" dirty="0"/>
          </a:p>
        </p:txBody>
      </p:sp>
      <p:pic>
        <p:nvPicPr>
          <p:cNvPr id="9" name="Content Placeholder 8">
            <a:extLst>
              <a:ext uri="{FF2B5EF4-FFF2-40B4-BE49-F238E27FC236}">
                <a16:creationId xmlns:a16="http://schemas.microsoft.com/office/drawing/2014/main" id="{C1CA6BB1-E0CD-80CB-2BC0-1BA6A49A27A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2047" b="5221"/>
          <a:stretch/>
        </p:blipFill>
        <p:spPr>
          <a:xfrm>
            <a:off x="548922" y="1052736"/>
            <a:ext cx="8046156" cy="5328591"/>
          </a:xfrm>
        </p:spPr>
      </p:pic>
    </p:spTree>
    <p:extLst>
      <p:ext uri="{BB962C8B-B14F-4D97-AF65-F5344CB8AC3E}">
        <p14:creationId xmlns:p14="http://schemas.microsoft.com/office/powerpoint/2010/main" val="2016374320"/>
      </p:ext>
    </p:extLst>
  </p:cSld>
  <p:clrMapOvr>
    <a:masterClrMapping/>
  </p:clrMapOvr>
  <p:transition advTm="4000">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97CDE-3CD0-7DE7-3A78-D6479AB84950}"/>
              </a:ext>
            </a:extLst>
          </p:cNvPr>
          <p:cNvSpPr>
            <a:spLocks noGrp="1"/>
          </p:cNvSpPr>
          <p:nvPr>
            <p:ph type="title"/>
          </p:nvPr>
        </p:nvSpPr>
        <p:spPr/>
        <p:txBody>
          <a:bodyPr/>
          <a:lstStyle/>
          <a:p>
            <a:br>
              <a:rPr lang="en-US" sz="3200" dirty="0">
                <a:latin typeface="Times New Roman" pitchFamily="18" charset="0"/>
                <a:cs typeface="Times New Roman" pitchFamily="18" charset="0"/>
              </a:rPr>
            </a:br>
            <a:r>
              <a:rPr lang="en-US" sz="2800" b="1" dirty="0">
                <a:latin typeface="Times New Roman" pitchFamily="18" charset="0"/>
                <a:cs typeface="Times New Roman" pitchFamily="18" charset="0"/>
              </a:rPr>
              <a:t>Project Highlights</a:t>
            </a:r>
            <a:br>
              <a:rPr lang="en-US" sz="2800" b="1" dirty="0">
                <a:latin typeface="Times New Roman" pitchFamily="18" charset="0"/>
                <a:cs typeface="Times New Roman" pitchFamily="18" charset="0"/>
              </a:rPr>
            </a:br>
            <a:r>
              <a:rPr lang="en-US" sz="2800" dirty="0">
                <a:latin typeface="Times New Roman" pitchFamily="18" charset="0"/>
                <a:cs typeface="Times New Roman" pitchFamily="18" charset="0"/>
              </a:rPr>
              <a:t>}</a:t>
            </a:r>
            <a:br>
              <a:rPr lang="en-US" sz="3200" dirty="0">
                <a:latin typeface="Times New Roman" pitchFamily="18" charset="0"/>
                <a:cs typeface="Times New Roman" pitchFamily="18" charset="0"/>
              </a:rPr>
            </a:br>
            <a:endParaRPr lang="en-IN" dirty="0"/>
          </a:p>
        </p:txBody>
      </p:sp>
      <p:pic>
        <p:nvPicPr>
          <p:cNvPr id="5" name="Content Placeholder 4">
            <a:extLst>
              <a:ext uri="{FF2B5EF4-FFF2-40B4-BE49-F238E27FC236}">
                <a16:creationId xmlns:a16="http://schemas.microsoft.com/office/drawing/2014/main" id="{94F82C0E-A563-43B3-2571-D488D917F19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2047" b="5221"/>
          <a:stretch/>
        </p:blipFill>
        <p:spPr>
          <a:xfrm>
            <a:off x="548922" y="1124744"/>
            <a:ext cx="8046156" cy="5328591"/>
          </a:xfrm>
        </p:spPr>
      </p:pic>
    </p:spTree>
    <p:extLst>
      <p:ext uri="{BB962C8B-B14F-4D97-AF65-F5344CB8AC3E}">
        <p14:creationId xmlns:p14="http://schemas.microsoft.com/office/powerpoint/2010/main" val="2767176143"/>
      </p:ext>
    </p:extLst>
  </p:cSld>
  <p:clrMapOvr>
    <a:masterClrMapping/>
  </p:clrMapOvr>
  <p:transition advTm="4000">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7584" y="24674"/>
            <a:ext cx="5400600" cy="461665"/>
          </a:xfrm>
          <a:prstGeom prst="rect">
            <a:avLst/>
          </a:prstGeom>
          <a:noFill/>
        </p:spPr>
        <p:txBody>
          <a:bodyPr wrap="square" rtlCol="0">
            <a:spAutoFit/>
          </a:bodyPr>
          <a:lstStyle/>
          <a:p>
            <a:pPr algn="ctr"/>
            <a:r>
              <a:rPr lang="en-US" sz="2400" b="1" dirty="0">
                <a:latin typeface="Times New Roman" pitchFamily="18" charset="0"/>
                <a:cs typeface="Times New Roman" pitchFamily="18" charset="0"/>
              </a:rPr>
              <a:t>      Project Highlights</a:t>
            </a:r>
          </a:p>
        </p:txBody>
      </p:sp>
      <p:pic>
        <p:nvPicPr>
          <p:cNvPr id="4" name="Picture 3">
            <a:extLst>
              <a:ext uri="{FF2B5EF4-FFF2-40B4-BE49-F238E27FC236}">
                <a16:creationId xmlns:a16="http://schemas.microsoft.com/office/drawing/2014/main" id="{1CBA0B44-21FA-A1DC-2AA7-322C4FF03BBA}"/>
              </a:ext>
            </a:extLst>
          </p:cNvPr>
          <p:cNvPicPr>
            <a:picLocks noChangeAspect="1"/>
          </p:cNvPicPr>
          <p:nvPr/>
        </p:nvPicPr>
        <p:blipFill rotWithShape="1">
          <a:blip r:embed="rId2">
            <a:extLst>
              <a:ext uri="{28A0092B-C50C-407E-A947-70E740481C1C}">
                <a14:useLocalDpi xmlns:a14="http://schemas.microsoft.com/office/drawing/2010/main" val="0"/>
              </a:ext>
            </a:extLst>
          </a:blip>
          <a:srcRect t="10800" b="5201"/>
          <a:stretch/>
        </p:blipFill>
        <p:spPr>
          <a:xfrm>
            <a:off x="3754" y="1412776"/>
            <a:ext cx="9144000" cy="4824536"/>
          </a:xfrm>
          <a:prstGeom prst="rect">
            <a:avLst/>
          </a:prstGeom>
        </p:spPr>
      </p:pic>
    </p:spTree>
  </p:cSld>
  <p:clrMapOvr>
    <a:masterClrMapping/>
  </p:clrMapOvr>
  <p:transition advTm="4000">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2D87-1B1F-3AC5-3C78-2171A58069AD}"/>
              </a:ext>
            </a:extLst>
          </p:cNvPr>
          <p:cNvSpPr>
            <a:spLocks noGrp="1"/>
          </p:cNvSpPr>
          <p:nvPr>
            <p:ph type="ctrTitle"/>
          </p:nvPr>
        </p:nvSpPr>
        <p:spPr>
          <a:xfrm>
            <a:off x="251520" y="-141311"/>
            <a:ext cx="5486400" cy="914400"/>
          </a:xfrm>
        </p:spPr>
        <p:txBody>
          <a:bodyPr/>
          <a:lstStyle/>
          <a:p>
            <a:br>
              <a:rPr lang="en-US" sz="3200" dirty="0">
                <a:latin typeface="Times New Roman" pitchFamily="18" charset="0"/>
                <a:cs typeface="Times New Roman" pitchFamily="18" charset="0"/>
              </a:rPr>
            </a:br>
            <a:r>
              <a:rPr lang="en-US" sz="2800" dirty="0">
                <a:latin typeface="Times New Roman" pitchFamily="18" charset="0"/>
                <a:cs typeface="Times New Roman" pitchFamily="18" charset="0"/>
              </a:rPr>
              <a:t>   </a:t>
            </a:r>
            <a:r>
              <a:rPr lang="en-US" sz="2400" dirty="0">
                <a:latin typeface="Times New Roman" pitchFamily="18" charset="0"/>
                <a:cs typeface="Times New Roman" pitchFamily="18" charset="0"/>
              </a:rPr>
              <a:t>Project Highlights</a:t>
            </a:r>
            <a:br>
              <a:rPr lang="en-US" sz="2400" dirty="0">
                <a:latin typeface="Times New Roman" pitchFamily="18" charset="0"/>
                <a:cs typeface="Times New Roman" pitchFamily="18" charset="0"/>
              </a:rPr>
            </a:br>
            <a:br>
              <a:rPr lang="en-US" sz="3200" dirty="0">
                <a:latin typeface="Times New Roman" pitchFamily="18" charset="0"/>
                <a:cs typeface="Times New Roman" pitchFamily="18" charset="0"/>
              </a:rPr>
            </a:br>
            <a:endParaRPr lang="en-IN" dirty="0"/>
          </a:p>
        </p:txBody>
      </p:sp>
      <p:sp>
        <p:nvSpPr>
          <p:cNvPr id="3" name="Subtitle 2">
            <a:extLst>
              <a:ext uri="{FF2B5EF4-FFF2-40B4-BE49-F238E27FC236}">
                <a16:creationId xmlns:a16="http://schemas.microsoft.com/office/drawing/2014/main" id="{ACBCEB31-752E-4D3F-06D8-E73E687A180C}"/>
              </a:ext>
            </a:extLst>
          </p:cNvPr>
          <p:cNvSpPr>
            <a:spLocks noGrp="1"/>
          </p:cNvSpPr>
          <p:nvPr>
            <p:ph type="subTitle" idx="1"/>
          </p:nvPr>
        </p:nvSpPr>
        <p:spPr/>
        <p:txBody>
          <a:bodyPr/>
          <a:lstStyle/>
          <a:p>
            <a:endParaRPr lang="en-IN" dirty="0"/>
          </a:p>
        </p:txBody>
      </p:sp>
      <p:pic>
        <p:nvPicPr>
          <p:cNvPr id="5" name="Picture 4">
            <a:extLst>
              <a:ext uri="{FF2B5EF4-FFF2-40B4-BE49-F238E27FC236}">
                <a16:creationId xmlns:a16="http://schemas.microsoft.com/office/drawing/2014/main" id="{073308F5-2B2A-54DC-FC87-D8785D73E7BE}"/>
              </a:ext>
            </a:extLst>
          </p:cNvPr>
          <p:cNvPicPr>
            <a:picLocks noChangeAspect="1"/>
          </p:cNvPicPr>
          <p:nvPr/>
        </p:nvPicPr>
        <p:blipFill rotWithShape="1">
          <a:blip r:embed="rId2">
            <a:extLst>
              <a:ext uri="{28A0092B-C50C-407E-A947-70E740481C1C}">
                <a14:useLocalDpi xmlns:a14="http://schemas.microsoft.com/office/drawing/2010/main" val="0"/>
              </a:ext>
            </a:extLst>
          </a:blip>
          <a:srcRect t="8001" b="5201"/>
          <a:stretch/>
        </p:blipFill>
        <p:spPr>
          <a:xfrm>
            <a:off x="38100" y="1501552"/>
            <a:ext cx="9144000" cy="4724400"/>
          </a:xfrm>
          <a:prstGeom prst="rect">
            <a:avLst/>
          </a:prstGeom>
        </p:spPr>
      </p:pic>
    </p:spTree>
    <p:extLst>
      <p:ext uri="{BB962C8B-B14F-4D97-AF65-F5344CB8AC3E}">
        <p14:creationId xmlns:p14="http://schemas.microsoft.com/office/powerpoint/2010/main" val="4167528558"/>
      </p:ext>
    </p:extLst>
  </p:cSld>
  <p:clrMapOvr>
    <a:masterClrMapping/>
  </p:clrMapOvr>
  <p:transition advTm="4000">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E6544-1E5E-53CC-BF4E-BA9E2F9DC185}"/>
              </a:ext>
            </a:extLst>
          </p:cNvPr>
          <p:cNvSpPr>
            <a:spLocks noGrp="1"/>
          </p:cNvSpPr>
          <p:nvPr>
            <p:ph type="title"/>
          </p:nvPr>
        </p:nvSpPr>
        <p:spPr/>
        <p:txBody>
          <a:bodyPr/>
          <a:lstStyle/>
          <a:p>
            <a:br>
              <a:rPr lang="en-US" sz="3200" dirty="0">
                <a:latin typeface="Times New Roman" pitchFamily="18" charset="0"/>
                <a:cs typeface="Times New Roman" pitchFamily="18" charset="0"/>
              </a:rPr>
            </a:br>
            <a:r>
              <a:rPr lang="en-US" sz="2800" b="1" dirty="0">
                <a:latin typeface="Times New Roman" pitchFamily="18" charset="0"/>
                <a:cs typeface="Times New Roman" pitchFamily="18" charset="0"/>
              </a:rPr>
              <a:t>Project Highlights</a:t>
            </a:r>
            <a:br>
              <a:rPr lang="en-US" sz="2800" dirty="0">
                <a:latin typeface="Times New Roman" pitchFamily="18" charset="0"/>
                <a:cs typeface="Times New Roman" pitchFamily="18" charset="0"/>
              </a:rPr>
            </a:br>
            <a:r>
              <a:rPr lang="en-US" sz="2800" dirty="0">
                <a:latin typeface="Times New Roman" pitchFamily="18" charset="0"/>
                <a:cs typeface="Times New Roman" pitchFamily="18" charset="0"/>
              </a:rPr>
              <a:t>Project [OUTPUT]</a:t>
            </a:r>
            <a:br>
              <a:rPr lang="en-US" sz="3200" dirty="0">
                <a:latin typeface="Times New Roman" pitchFamily="18" charset="0"/>
                <a:cs typeface="Times New Roman" pitchFamily="18" charset="0"/>
              </a:rPr>
            </a:br>
            <a:endParaRPr lang="en-IN" dirty="0"/>
          </a:p>
        </p:txBody>
      </p:sp>
      <p:pic>
        <p:nvPicPr>
          <p:cNvPr id="3" name="project recording">
            <a:hlinkClick r:id="" action="ppaction://media"/>
            <a:extLst>
              <a:ext uri="{FF2B5EF4-FFF2-40B4-BE49-F238E27FC236}">
                <a16:creationId xmlns:a16="http://schemas.microsoft.com/office/drawing/2014/main" id="{A2A40974-F3F1-A13A-9942-ABF2BB46A36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77850" y="1371600"/>
            <a:ext cx="7988300" cy="452596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391780187"/>
      </p:ext>
    </p:extLst>
  </p:cSld>
  <p:clrMapOvr>
    <a:masterClrMapping/>
  </p:clrMapOvr>
  <p:transition advTm="4000">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67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Conclusion</a:t>
            </a:r>
          </a:p>
        </p:txBody>
      </p:sp>
      <p:sp>
        <p:nvSpPr>
          <p:cNvPr id="4" name="TextBox 3">
            <a:extLst>
              <a:ext uri="{FF2B5EF4-FFF2-40B4-BE49-F238E27FC236}">
                <a16:creationId xmlns:a16="http://schemas.microsoft.com/office/drawing/2014/main" id="{BA8E3355-50FD-8DC8-839B-189132B203EA}"/>
              </a:ext>
            </a:extLst>
          </p:cNvPr>
          <p:cNvSpPr txBox="1"/>
          <p:nvPr/>
        </p:nvSpPr>
        <p:spPr>
          <a:xfrm>
            <a:off x="251520" y="1052736"/>
            <a:ext cx="8424936" cy="4832092"/>
          </a:xfrm>
          <a:prstGeom prst="rect">
            <a:avLst/>
          </a:prstGeom>
          <a:noFill/>
        </p:spPr>
        <p:txBody>
          <a:bodyPr wrap="square" rtlCol="0">
            <a:spAutoFit/>
          </a:bodyPr>
          <a:lstStyle/>
          <a:p>
            <a:pPr algn="ctr"/>
            <a:r>
              <a:rPr lang="en-IN" sz="32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p>
          <a:p>
            <a:endParaRPr lang="en-IN" sz="3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r>
              <a:rPr lang="en-IN" sz="3200" b="1" dirty="0">
                <a:latin typeface="Times New Roman" panose="02020603050405020304" pitchFamily="18" charset="0"/>
                <a:cs typeface="Times New Roman" panose="02020603050405020304" pitchFamily="18" charset="0"/>
              </a:rPr>
              <a:t>A user-friendly and an attractive gallery is formed by 3 of us to help and make it an easy way for people to go through an image gallery with n number of photos by just clicking on the type of picture you want to see and getting that instantly rather than scrolling through the whole page for finding that.</a:t>
            </a:r>
          </a:p>
          <a:p>
            <a:endParaRPr lang="en-IN" sz="2000" dirty="0"/>
          </a:p>
        </p:txBody>
      </p:sp>
    </p:spTree>
  </p:cSld>
  <p:clrMapOvr>
    <a:masterClrMapping/>
  </p:clrMapOvr>
  <p:transition advTm="4000">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References/Links used</a:t>
            </a:r>
          </a:p>
        </p:txBody>
      </p:sp>
      <p:sp>
        <p:nvSpPr>
          <p:cNvPr id="3" name="Rectangle 2"/>
          <p:cNvSpPr/>
          <p:nvPr/>
        </p:nvSpPr>
        <p:spPr>
          <a:xfrm>
            <a:off x="323528" y="1889249"/>
            <a:ext cx="8136904" cy="4524315"/>
          </a:xfrm>
          <a:prstGeom prst="rect">
            <a:avLst/>
          </a:prstGeom>
        </p:spPr>
        <p:txBody>
          <a:bodyPr wrap="square">
            <a:spAutoFit/>
          </a:bodyPr>
          <a:lstStyle/>
          <a:p>
            <a:pPr>
              <a:buFont typeface="Arial" pitchFamily="34" charset="0"/>
              <a:buChar char="•"/>
            </a:pPr>
            <a:endParaRPr lang="en-US" sz="3200" dirty="0">
              <a:latin typeface="Times New Roman" pitchFamily="18" charset="0"/>
              <a:cs typeface="Times New Roman" pitchFamily="18" charset="0"/>
            </a:endParaRPr>
          </a:p>
          <a:p>
            <a:pPr>
              <a:buFont typeface="Arial" pitchFamily="34" charset="0"/>
              <a:buChar char="•"/>
            </a:pPr>
            <a:r>
              <a:rPr lang="en-US" sz="3200" b="1" dirty="0">
                <a:latin typeface="Times New Roman" pitchFamily="18" charset="0"/>
                <a:cs typeface="Times New Roman" pitchFamily="18" charset="0"/>
                <a:hlinkClick r:id="rId2">
                  <a:extLst>
                    <a:ext uri="{A12FA001-AC4F-418D-AE19-62706E023703}">
                      <ahyp:hlinkClr xmlns:ahyp="http://schemas.microsoft.com/office/drawing/2018/hyperlinkcolor" val="tx"/>
                    </a:ext>
                  </a:extLst>
                </a:hlinkClick>
              </a:rPr>
              <a:t>https://www.w3schools.com/howto/howto_js_portfolio_filter.asp</a:t>
            </a:r>
            <a:endParaRPr lang="en-US" sz="3200" b="1" dirty="0">
              <a:latin typeface="Times New Roman" pitchFamily="18" charset="0"/>
              <a:cs typeface="Times New Roman" pitchFamily="18" charset="0"/>
            </a:endParaRPr>
          </a:p>
          <a:p>
            <a:endParaRPr lang="en-US" sz="3200" b="1" dirty="0">
              <a:latin typeface="Times New Roman" pitchFamily="18" charset="0"/>
              <a:cs typeface="Times New Roman" pitchFamily="18" charset="0"/>
            </a:endParaRPr>
          </a:p>
          <a:p>
            <a:pPr>
              <a:buFont typeface="Arial" pitchFamily="34" charset="0"/>
              <a:buChar char="•"/>
            </a:pPr>
            <a:r>
              <a:rPr lang="en-US" sz="3200" b="1" dirty="0">
                <a:latin typeface="Times New Roman" pitchFamily="18" charset="0"/>
                <a:cs typeface="Times New Roman" pitchFamily="18" charset="0"/>
              </a:rPr>
              <a:t>https://youtu.be/sHG3Sf6XN9g?si=cnYV9cju3XX9SvmX</a:t>
            </a:r>
          </a:p>
          <a:p>
            <a:pPr>
              <a:buFont typeface="Arial" pitchFamily="34" charset="0"/>
              <a:buChar char="•"/>
            </a:pPr>
            <a:endParaRPr lang="en-US" sz="3200" b="1" dirty="0">
              <a:latin typeface="Times New Roman" pitchFamily="18" charset="0"/>
              <a:cs typeface="Times New Roman" pitchFamily="18" charset="0"/>
            </a:endParaRPr>
          </a:p>
          <a:p>
            <a:pPr>
              <a:buFont typeface="Arial" pitchFamily="34" charset="0"/>
              <a:buChar char="•"/>
            </a:pPr>
            <a:r>
              <a:rPr lang="en-US" sz="3200" b="1" dirty="0">
                <a:latin typeface="Times New Roman" pitchFamily="18" charset="0"/>
                <a:cs typeface="Times New Roman" pitchFamily="18" charset="0"/>
              </a:rPr>
              <a:t>https://www.youtube.com/watch?v=ZjrqnxDEkzA&amp;t=103s  </a:t>
            </a:r>
          </a:p>
        </p:txBody>
      </p:sp>
    </p:spTree>
  </p:cSld>
  <p:clrMapOvr>
    <a:masterClrMapping/>
  </p:clrMapOvr>
  <p:transition advTm="4000">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34" name="Picture 10" descr="Thank you cards Images | Free Vectors, Stock Photos &amp; PSD"/>
          <p:cNvPicPr>
            <a:picLocks noChangeAspect="1" noChangeArrowheads="1"/>
          </p:cNvPicPr>
          <p:nvPr/>
        </p:nvPicPr>
        <p:blipFill>
          <a:blip r:embed="rId2" cstate="print"/>
          <a:srcRect/>
          <a:stretch>
            <a:fillRect/>
          </a:stretch>
        </p:blipFill>
        <p:spPr bwMode="auto">
          <a:xfrm>
            <a:off x="0" y="857232"/>
            <a:ext cx="9144000" cy="5786478"/>
          </a:xfrm>
          <a:prstGeom prst="rect">
            <a:avLst/>
          </a:prstGeom>
          <a:noFill/>
        </p:spPr>
      </p:pic>
    </p:spTree>
  </p:cSld>
  <p:clrMapOvr>
    <a:masterClrMapping/>
  </p:clrMapOvr>
  <p:transition advTm="4000">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Table of Contents</a:t>
            </a:r>
            <a:endParaRPr lang="en-US" b="1" dirty="0">
              <a:latin typeface="Times New Roman" pitchFamily="18" charset="0"/>
              <a:cs typeface="Times New Roman" pitchFamily="18" charset="0"/>
            </a:endParaRPr>
          </a:p>
        </p:txBody>
      </p:sp>
      <p:sp>
        <p:nvSpPr>
          <p:cNvPr id="3" name="TextBox 2"/>
          <p:cNvSpPr txBox="1"/>
          <p:nvPr/>
        </p:nvSpPr>
        <p:spPr>
          <a:xfrm>
            <a:off x="323528" y="980728"/>
            <a:ext cx="6912768" cy="3970318"/>
          </a:xfrm>
          <a:prstGeom prst="rect">
            <a:avLst/>
          </a:prstGeom>
          <a:noFill/>
        </p:spPr>
        <p:txBody>
          <a:bodyPr wrap="square" rtlCol="0">
            <a:spAutoFit/>
          </a:bodyPr>
          <a:lstStyle/>
          <a:p>
            <a:pPr>
              <a:buFont typeface="Arial" pitchFamily="34" charset="0"/>
              <a:buChar char="•"/>
            </a:pPr>
            <a:r>
              <a:rPr lang="en-US" sz="2800" dirty="0">
                <a:latin typeface="Times New Roman" pitchFamily="18" charset="0"/>
                <a:cs typeface="Times New Roman" pitchFamily="18" charset="0"/>
              </a:rPr>
              <a:t>Introduction</a:t>
            </a:r>
          </a:p>
          <a:p>
            <a:pPr>
              <a:buFont typeface="Arial" pitchFamily="34" charset="0"/>
              <a:buChar char="•"/>
            </a:pPr>
            <a:r>
              <a:rPr lang="en-US" sz="2800" dirty="0">
                <a:latin typeface="Times New Roman" pitchFamily="18" charset="0"/>
                <a:cs typeface="Times New Roman" pitchFamily="18" charset="0"/>
              </a:rPr>
              <a:t>Problem Statement</a:t>
            </a:r>
          </a:p>
          <a:p>
            <a:pPr>
              <a:buFont typeface="Arial" pitchFamily="34" charset="0"/>
              <a:buChar char="•"/>
            </a:pPr>
            <a:r>
              <a:rPr lang="en-US" sz="2800" dirty="0">
                <a:latin typeface="Times New Roman" pitchFamily="18" charset="0"/>
                <a:cs typeface="Times New Roman" pitchFamily="18" charset="0"/>
              </a:rPr>
              <a:t>Technical Details</a:t>
            </a:r>
          </a:p>
          <a:p>
            <a:pPr>
              <a:buFont typeface="Arial" pitchFamily="34" charset="0"/>
              <a:buChar char="•"/>
            </a:pPr>
            <a:r>
              <a:rPr lang="en-US" sz="2800" dirty="0">
                <a:latin typeface="Times New Roman" pitchFamily="18" charset="0"/>
                <a:cs typeface="Times New Roman" pitchFamily="18" charset="0"/>
              </a:rPr>
              <a:t>Key Features </a:t>
            </a:r>
          </a:p>
          <a:p>
            <a:pPr>
              <a:buFont typeface="Arial" pitchFamily="34" charset="0"/>
              <a:buChar char="•"/>
            </a:pPr>
            <a:r>
              <a:rPr lang="en-US" sz="2800" dirty="0">
                <a:latin typeface="Times New Roman" pitchFamily="18" charset="0"/>
                <a:cs typeface="Times New Roman" pitchFamily="18" charset="0"/>
              </a:rPr>
              <a:t>Project Highlights</a:t>
            </a:r>
          </a:p>
          <a:p>
            <a:pPr>
              <a:buFont typeface="Arial" pitchFamily="34" charset="0"/>
              <a:buChar char="•"/>
            </a:pPr>
            <a:r>
              <a:rPr lang="en-US" sz="2800" dirty="0">
                <a:latin typeface="Times New Roman" pitchFamily="18" charset="0"/>
                <a:cs typeface="Times New Roman" pitchFamily="18" charset="0"/>
              </a:rPr>
              <a:t>Conclusion</a:t>
            </a:r>
          </a:p>
          <a:p>
            <a:pPr>
              <a:buFont typeface="Arial" pitchFamily="34" charset="0"/>
              <a:buChar char="•"/>
            </a:pPr>
            <a:r>
              <a:rPr lang="en-US" sz="2800" dirty="0">
                <a:latin typeface="Times New Roman" pitchFamily="18" charset="0"/>
                <a:cs typeface="Times New Roman" pitchFamily="18" charset="0"/>
              </a:rPr>
              <a:t>Links used</a:t>
            </a:r>
          </a:p>
          <a:p>
            <a:pPr>
              <a:buFont typeface="Arial" pitchFamily="34" charset="0"/>
              <a:buChar char="•"/>
            </a:pPr>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p:transition advTm="4000">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Introduction</a:t>
            </a:r>
          </a:p>
        </p:txBody>
      </p:sp>
      <p:sp>
        <p:nvSpPr>
          <p:cNvPr id="4" name="TextBox 3">
            <a:extLst>
              <a:ext uri="{FF2B5EF4-FFF2-40B4-BE49-F238E27FC236}">
                <a16:creationId xmlns:a16="http://schemas.microsoft.com/office/drawing/2014/main" id="{19472D26-A013-D741-BB4C-7FE78BAF89B1}"/>
              </a:ext>
            </a:extLst>
          </p:cNvPr>
          <p:cNvSpPr txBox="1"/>
          <p:nvPr/>
        </p:nvSpPr>
        <p:spPr>
          <a:xfrm>
            <a:off x="899592" y="857907"/>
            <a:ext cx="8964488" cy="523220"/>
          </a:xfrm>
          <a:prstGeom prst="rect">
            <a:avLst/>
          </a:prstGeom>
          <a:noFill/>
        </p:spPr>
        <p:txBody>
          <a:bodyPr wrap="square" rtlCol="0">
            <a:spAutoFit/>
          </a:bodyPr>
          <a:lstStyle/>
          <a:p>
            <a:r>
              <a:rPr lang="en-IN" sz="2800" b="1" u="sng" dirty="0">
                <a:solidFill>
                  <a:srgbClr val="C0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TITLE:  IMAGE GALLERY WITH FILTERS</a:t>
            </a:r>
          </a:p>
        </p:txBody>
      </p:sp>
      <p:sp>
        <p:nvSpPr>
          <p:cNvPr id="6" name="TextBox 5">
            <a:extLst>
              <a:ext uri="{FF2B5EF4-FFF2-40B4-BE49-F238E27FC236}">
                <a16:creationId xmlns:a16="http://schemas.microsoft.com/office/drawing/2014/main" id="{B51D250A-6341-3EA0-7ED2-A4362C269914}"/>
              </a:ext>
            </a:extLst>
          </p:cNvPr>
          <p:cNvSpPr txBox="1"/>
          <p:nvPr/>
        </p:nvSpPr>
        <p:spPr>
          <a:xfrm>
            <a:off x="251520" y="2066854"/>
            <a:ext cx="8973206" cy="2062103"/>
          </a:xfrm>
          <a:prstGeom prst="rect">
            <a:avLst/>
          </a:prstGeom>
          <a:noFill/>
        </p:spPr>
        <p:txBody>
          <a:bodyPr wrap="square" rtlCol="0">
            <a:spAutoFit/>
          </a:bodyPr>
          <a:lstStyle/>
          <a:p>
            <a:r>
              <a:rPr lang="en-US" sz="2000" b="1" u="sng" dirty="0">
                <a:latin typeface="Times New Roman" panose="02020603050405020304" pitchFamily="18" charset="0"/>
                <a:cs typeface="Times New Roman" panose="02020603050405020304" pitchFamily="18" charset="0"/>
              </a:rPr>
              <a:t>Team Details: </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1.VANSHITA [2310992318] [Team Leader]</a:t>
            </a:r>
          </a:p>
          <a:p>
            <a:r>
              <a:rPr lang="en-US" b="1" dirty="0">
                <a:latin typeface="Times New Roman" panose="02020603050405020304" pitchFamily="18" charset="0"/>
                <a:cs typeface="Times New Roman" panose="02020603050405020304" pitchFamily="18" charset="0"/>
              </a:rPr>
              <a:t>2.VARUN SAINI [2310992319]</a:t>
            </a:r>
          </a:p>
          <a:p>
            <a:r>
              <a:rPr lang="en-US" b="1" dirty="0">
                <a:latin typeface="Times New Roman" panose="02020603050405020304" pitchFamily="18" charset="0"/>
                <a:cs typeface="Times New Roman" panose="02020603050405020304" pitchFamily="18" charset="0"/>
              </a:rPr>
              <a:t>3. VEER VANSHAJ WADHERA [2310992320]</a:t>
            </a:r>
          </a:p>
          <a:p>
            <a:endParaRPr lang="en-US" dirty="0">
              <a:solidFill>
                <a:schemeClr val="bg1"/>
              </a:solidFill>
            </a:endParaRPr>
          </a:p>
          <a:p>
            <a:endParaRPr lang="en-IN" dirty="0"/>
          </a:p>
        </p:txBody>
      </p:sp>
      <p:sp>
        <p:nvSpPr>
          <p:cNvPr id="7" name="TextBox 6">
            <a:extLst>
              <a:ext uri="{FF2B5EF4-FFF2-40B4-BE49-F238E27FC236}">
                <a16:creationId xmlns:a16="http://schemas.microsoft.com/office/drawing/2014/main" id="{41D4EDC9-075C-B86A-B2EF-664449680CBC}"/>
              </a:ext>
            </a:extLst>
          </p:cNvPr>
          <p:cNvSpPr txBox="1"/>
          <p:nvPr/>
        </p:nvSpPr>
        <p:spPr>
          <a:xfrm>
            <a:off x="0" y="4149080"/>
            <a:ext cx="9144000" cy="2308324"/>
          </a:xfrm>
          <a:prstGeom prst="rect">
            <a:avLst/>
          </a:prstGeom>
          <a:noFill/>
        </p:spPr>
        <p:txBody>
          <a:bodyPr wrap="square" rtlCol="0">
            <a:spAutoFit/>
          </a:bodyPr>
          <a:lstStyle/>
          <a:p>
            <a:pPr algn="ctr"/>
            <a:r>
              <a:rPr lang="en-US" b="1" i="0" u="sng" dirty="0">
                <a:solidFill>
                  <a:srgbClr val="FF0000"/>
                </a:solidFill>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Filterable Image Gallery</a:t>
            </a:r>
            <a:r>
              <a:rPr lang="en-US" b="1" i="0" dirty="0">
                <a:solidFill>
                  <a:srgbClr val="FF0000"/>
                </a:solidFill>
                <a:effectLst/>
                <a:latin typeface="Times New Roman" panose="02020603050405020304" pitchFamily="18" charset="0"/>
                <a:cs typeface="Times New Roman" panose="02020603050405020304" pitchFamily="18" charset="0"/>
              </a:rPr>
              <a:t> </a:t>
            </a:r>
            <a:r>
              <a:rPr lang="en-US" b="1" i="0" dirty="0">
                <a:solidFill>
                  <a:srgbClr val="000000"/>
                </a:solidFill>
                <a:effectLst/>
                <a:latin typeface="Times New Roman" panose="02020603050405020304" pitchFamily="18" charset="0"/>
                <a:cs typeface="Times New Roman" panose="02020603050405020304" pitchFamily="18" charset="0"/>
              </a:rPr>
              <a:t>is a popular web element that is used around various websites. </a:t>
            </a:r>
          </a:p>
          <a:p>
            <a:pPr algn="ctr"/>
            <a:r>
              <a:rPr lang="en-US" b="1" i="0" dirty="0">
                <a:solidFill>
                  <a:srgbClr val="000000"/>
                </a:solidFill>
                <a:effectLst/>
                <a:latin typeface="Times New Roman" panose="02020603050405020304" pitchFamily="18" charset="0"/>
                <a:cs typeface="Times New Roman" panose="02020603050405020304" pitchFamily="18" charset="0"/>
              </a:rPr>
              <a:t>It is a kind of image gallery where a large number of images are neatly arranged together. The notable point is that all the images can be sorted by category here. </a:t>
            </a:r>
          </a:p>
          <a:p>
            <a:pPr algn="ctr"/>
            <a:r>
              <a:rPr lang="en-US" b="1" i="0" dirty="0">
                <a:solidFill>
                  <a:srgbClr val="000000"/>
                </a:solidFill>
                <a:effectLst/>
                <a:latin typeface="Times New Roman" panose="02020603050405020304" pitchFamily="18" charset="0"/>
                <a:cs typeface="Times New Roman" panose="02020603050405020304" pitchFamily="18" charset="0"/>
              </a:rPr>
              <a:t>There is a </a:t>
            </a:r>
            <a:r>
              <a:rPr lang="en-US" b="1" i="0" u="sng" dirty="0">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navigation bar</a:t>
            </a:r>
            <a:r>
              <a:rPr lang="en-US" b="1" i="0" dirty="0">
                <a:effectLst/>
                <a:latin typeface="Times New Roman" panose="02020603050405020304" pitchFamily="18" charset="0"/>
                <a:cs typeface="Times New Roman" panose="02020603050405020304" pitchFamily="18" charset="0"/>
              </a:rPr>
              <a:t> </a:t>
            </a:r>
            <a:r>
              <a:rPr lang="en-US" b="1" i="0" dirty="0">
                <a:solidFill>
                  <a:srgbClr val="000000"/>
                </a:solidFill>
                <a:effectLst/>
                <a:latin typeface="Times New Roman" panose="02020603050405020304" pitchFamily="18" charset="0"/>
                <a:cs typeface="Times New Roman" panose="02020603050405020304" pitchFamily="18" charset="0"/>
              </a:rPr>
              <a:t>where all the categories are sorted. When clicking on any one of those categories. Then all the images in that category are seen and the rest of the images are hidden. As a result, the user can easily find the images of his choice. This type of design is mainly used in many websites where a lot of images are put together. </a:t>
            </a:r>
          </a:p>
          <a:p>
            <a:pPr algn="ctr"/>
            <a:r>
              <a:rPr lang="en-US" b="1" i="0" dirty="0">
                <a:solidFill>
                  <a:srgbClr val="000000"/>
                </a:solidFill>
                <a:effectLst/>
                <a:latin typeface="Times New Roman" panose="02020603050405020304" pitchFamily="18" charset="0"/>
                <a:cs typeface="Times New Roman" panose="02020603050405020304" pitchFamily="18" charset="0"/>
              </a:rPr>
              <a:t>However, in this case</a:t>
            </a:r>
            <a:r>
              <a:rPr lang="en-US" b="1" dirty="0">
                <a:solidFill>
                  <a:srgbClr val="FF0000"/>
                </a:solidFill>
                <a:latin typeface="Times New Roman" panose="02020603050405020304" pitchFamily="18" charset="0"/>
                <a:cs typeface="Times New Roman" panose="02020603050405020304" pitchFamily="18" charset="0"/>
              </a:rPr>
              <a:t> We </a:t>
            </a:r>
            <a:r>
              <a:rPr lang="en-US" b="1" i="0" dirty="0">
                <a:solidFill>
                  <a:srgbClr val="FF0000"/>
                </a:solidFill>
                <a:effectLst/>
                <a:latin typeface="Times New Roman" panose="02020603050405020304" pitchFamily="18" charset="0"/>
                <a:cs typeface="Times New Roman" panose="02020603050405020304" pitchFamily="18" charset="0"/>
              </a:rPr>
              <a:t>have created this Filterable Image Gallery using HTML and CSS.</a:t>
            </a:r>
            <a:endParaRPr lang="en-IN" b="1" dirty="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ransition advTm="4000">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Problem Statement</a:t>
            </a:r>
          </a:p>
        </p:txBody>
      </p:sp>
      <p:sp>
        <p:nvSpPr>
          <p:cNvPr id="5" name="TextBox 4">
            <a:extLst>
              <a:ext uri="{FF2B5EF4-FFF2-40B4-BE49-F238E27FC236}">
                <a16:creationId xmlns:a16="http://schemas.microsoft.com/office/drawing/2014/main" id="{3E9FC5ED-7D1B-C335-4574-69024DE853B5}"/>
              </a:ext>
            </a:extLst>
          </p:cNvPr>
          <p:cNvSpPr txBox="1"/>
          <p:nvPr/>
        </p:nvSpPr>
        <p:spPr>
          <a:xfrm>
            <a:off x="141778" y="1070159"/>
            <a:ext cx="9144000" cy="2215991"/>
          </a:xfrm>
          <a:prstGeom prst="rect">
            <a:avLst/>
          </a:prstGeom>
          <a:noFill/>
        </p:spPr>
        <p:txBody>
          <a:bodyPr wrap="square" rtlCol="0">
            <a:spAutoFit/>
          </a:bodyPr>
          <a:lstStyle/>
          <a:p>
            <a:pPr algn="ctr"/>
            <a:r>
              <a:rPr lang="en-IN" sz="20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IMAGE GALLERY WITH FILTERS</a:t>
            </a:r>
          </a:p>
          <a:p>
            <a:endParaRPr lang="en-IN" b="1" dirty="0">
              <a:latin typeface="Times New Roman" panose="02020603050405020304" pitchFamily="18" charset="0"/>
              <a:cs typeface="Times New Roman" panose="02020603050405020304" pitchFamily="18" charset="0"/>
            </a:endParaRPr>
          </a:p>
          <a:p>
            <a:r>
              <a:rPr lang="en-IN" sz="2000" b="1" dirty="0">
                <a:latin typeface="Times New Roman" panose="02020603050405020304" pitchFamily="18" charset="0"/>
                <a:ea typeface="Cascadia Mono SemiBold" panose="020B0609020000020004" pitchFamily="49" charset="0"/>
                <a:cs typeface="Times New Roman" panose="02020603050405020304" pitchFamily="18" charset="0"/>
              </a:rPr>
              <a:t>The problem that the project aims to solve is the efficient organization and retrieval of images. Without filters , users may struggle to quickly find specific images in large collection. Filters provide a solution by allowing users to narrow down their image searches based on criteria such as tags , content or other data , making it easier to locate and view the desired images.</a:t>
            </a:r>
          </a:p>
        </p:txBody>
      </p:sp>
      <p:sp>
        <p:nvSpPr>
          <p:cNvPr id="6" name="TextBox 5">
            <a:extLst>
              <a:ext uri="{FF2B5EF4-FFF2-40B4-BE49-F238E27FC236}">
                <a16:creationId xmlns:a16="http://schemas.microsoft.com/office/drawing/2014/main" id="{23DE4AA5-77FB-5A64-7EB6-251D8104594E}"/>
              </a:ext>
            </a:extLst>
          </p:cNvPr>
          <p:cNvSpPr txBox="1"/>
          <p:nvPr/>
        </p:nvSpPr>
        <p:spPr>
          <a:xfrm>
            <a:off x="1222" y="3286150"/>
            <a:ext cx="9001000" cy="3693319"/>
          </a:xfrm>
          <a:prstGeom prst="rect">
            <a:avLst/>
          </a:prstGeom>
          <a:noFill/>
        </p:spPr>
        <p:txBody>
          <a:bodyPr wrap="square" rtlCol="0">
            <a:spAutoFit/>
          </a:bodyPr>
          <a:lstStyle/>
          <a:p>
            <a:pPr algn="ctr"/>
            <a:r>
              <a:rPr lang="en-IN"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SOME RELEVANT BACKGROUND INFORMATION AND RESEARCH</a:t>
            </a:r>
          </a:p>
          <a:p>
            <a:endParaRPr lang="en-IN" dirty="0">
              <a:solidFill>
                <a:srgbClr val="FF0000"/>
              </a:solidFill>
              <a:latin typeface="Times New Roman" panose="02020603050405020304" pitchFamily="18" charset="0"/>
              <a:cs typeface="Times New Roman" panose="02020603050405020304" pitchFamily="18" charset="0"/>
            </a:endParaRPr>
          </a:p>
          <a:p>
            <a:r>
              <a:rPr lang="en-IN" sz="2000" b="1" u="sng" dirty="0">
                <a:solidFill>
                  <a:srgbClr val="C00000"/>
                </a:solidFill>
                <a:latin typeface="Times New Roman" panose="02020603050405020304" pitchFamily="18" charset="0"/>
                <a:ea typeface="Cascadia Mono SemiBold" panose="020B0609020000020004" pitchFamily="49" charset="0"/>
                <a:cs typeface="Times New Roman" panose="02020603050405020304" pitchFamily="18" charset="0"/>
              </a:rPr>
              <a:t>USER NEEDS </a:t>
            </a:r>
            <a:r>
              <a:rPr lang="en-IN" sz="2000" b="1" dirty="0">
                <a:latin typeface="Times New Roman" panose="02020603050405020304" pitchFamily="18" charset="0"/>
                <a:ea typeface="Cascadia Mono SemiBold" panose="020B0609020000020004" pitchFamily="49" charset="0"/>
                <a:cs typeface="Times New Roman" panose="02020603050405020304" pitchFamily="18" charset="0"/>
              </a:rPr>
              <a:t>: What type of images the user want? What filtering options are most important to them</a:t>
            </a:r>
          </a:p>
          <a:p>
            <a:r>
              <a:rPr lang="en-IN" sz="2000" b="1" u="sng" dirty="0">
                <a:solidFill>
                  <a:srgbClr val="C00000"/>
                </a:solidFill>
                <a:latin typeface="Times New Roman" panose="02020603050405020304" pitchFamily="18" charset="0"/>
                <a:ea typeface="Cascadia Mono SemiBold" panose="020B0609020000020004" pitchFamily="49" charset="0"/>
                <a:cs typeface="Times New Roman" panose="02020603050405020304" pitchFamily="18" charset="0"/>
              </a:rPr>
              <a:t>EXISITING SOLUTIONS</a:t>
            </a:r>
            <a:r>
              <a:rPr lang="en-IN" sz="2000" b="1" dirty="0">
                <a:latin typeface="Times New Roman" panose="02020603050405020304" pitchFamily="18" charset="0"/>
                <a:ea typeface="Cascadia Mono SemiBold" panose="020B0609020000020004" pitchFamily="49" charset="0"/>
                <a:cs typeface="Times New Roman" panose="02020603050405020304" pitchFamily="18" charset="0"/>
              </a:rPr>
              <a:t>: Researched existing image gallery websites </a:t>
            </a:r>
          </a:p>
          <a:p>
            <a:r>
              <a:rPr lang="en-IN" sz="2000" b="1" dirty="0">
                <a:latin typeface="Times New Roman" panose="02020603050405020304" pitchFamily="18" charset="0"/>
                <a:ea typeface="Cascadia Mono SemiBold" panose="020B0609020000020004" pitchFamily="49" charset="0"/>
                <a:cs typeface="Times New Roman" panose="02020603050405020304" pitchFamily="18" charset="0"/>
              </a:rPr>
              <a:t>to analyse their features , strengths , weaknesses for improvement in our project. </a:t>
            </a:r>
          </a:p>
          <a:p>
            <a:r>
              <a:rPr lang="en-IN" sz="2000" b="1" u="sng" dirty="0">
                <a:solidFill>
                  <a:srgbClr val="C00000"/>
                </a:solidFill>
                <a:latin typeface="Times New Roman" panose="02020603050405020304" pitchFamily="18" charset="0"/>
                <a:ea typeface="Cascadia Mono SemiBold" panose="020B0609020000020004" pitchFamily="49" charset="0"/>
                <a:cs typeface="Times New Roman" panose="02020603050405020304" pitchFamily="18" charset="0"/>
              </a:rPr>
              <a:t>FILTERING ALGORITHMS</a:t>
            </a:r>
            <a:r>
              <a:rPr lang="en-IN" sz="2000" b="1" dirty="0">
                <a:latin typeface="Times New Roman" panose="02020603050405020304" pitchFamily="18" charset="0"/>
                <a:ea typeface="Cascadia Mono SemiBold" panose="020B0609020000020004" pitchFamily="49" charset="0"/>
                <a:cs typeface="Times New Roman" panose="02020603050405020304" pitchFamily="18" charset="0"/>
              </a:rPr>
              <a:t>: Exploring different filtering algorithms such as coloured-based filters , </a:t>
            </a:r>
          </a:p>
          <a:p>
            <a:r>
              <a:rPr lang="en-IN" sz="2000" b="1" dirty="0">
                <a:latin typeface="Times New Roman" panose="02020603050405020304" pitchFamily="18" charset="0"/>
                <a:ea typeface="Cascadia Mono SemiBold" panose="020B0609020000020004" pitchFamily="49" charset="0"/>
                <a:cs typeface="Times New Roman" panose="02020603050405020304" pitchFamily="18" charset="0"/>
              </a:rPr>
              <a:t>Content analysis , to determine which are more suitable for our project.</a:t>
            </a:r>
          </a:p>
          <a:p>
            <a:r>
              <a:rPr lang="en-IN" sz="2000" b="1" u="sng" dirty="0">
                <a:solidFill>
                  <a:srgbClr val="C00000"/>
                </a:solidFill>
                <a:latin typeface="Times New Roman" panose="02020603050405020304" pitchFamily="18" charset="0"/>
                <a:ea typeface="Cascadia Mono SemiBold" panose="020B0609020000020004" pitchFamily="49" charset="0"/>
                <a:cs typeface="Times New Roman" panose="02020603050405020304" pitchFamily="18" charset="0"/>
              </a:rPr>
              <a:t>USER INTERFACE DESIGN</a:t>
            </a:r>
            <a:r>
              <a:rPr lang="en-IN" sz="2000" b="1" dirty="0">
                <a:latin typeface="Times New Roman" panose="02020603050405020304" pitchFamily="18" charset="0"/>
                <a:ea typeface="Cascadia Mono SemiBold" panose="020B0609020000020004" pitchFamily="49" charset="0"/>
                <a:cs typeface="Times New Roman" panose="02020603050405020304" pitchFamily="18" charset="0"/>
              </a:rPr>
              <a:t>: For considering usability and accessibility to create a user friendly gallery with filter options.</a:t>
            </a:r>
          </a:p>
          <a:p>
            <a:endParaRPr lang="en-IN" dirty="0">
              <a:solidFill>
                <a:srgbClr val="FF0000"/>
              </a:solidFill>
            </a:endParaRPr>
          </a:p>
        </p:txBody>
      </p:sp>
    </p:spTree>
  </p:cSld>
  <p:clrMapOvr>
    <a:masterClrMapping/>
  </p:clrMapOvr>
  <p:transition advTm="4000">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Technical Details</a:t>
            </a:r>
          </a:p>
        </p:txBody>
      </p:sp>
      <p:sp>
        <p:nvSpPr>
          <p:cNvPr id="4" name="TextBox 3">
            <a:extLst>
              <a:ext uri="{FF2B5EF4-FFF2-40B4-BE49-F238E27FC236}">
                <a16:creationId xmlns:a16="http://schemas.microsoft.com/office/drawing/2014/main" id="{2C8438D7-CB21-145D-58C6-80A1F8D07185}"/>
              </a:ext>
            </a:extLst>
          </p:cNvPr>
          <p:cNvSpPr txBox="1"/>
          <p:nvPr/>
        </p:nvSpPr>
        <p:spPr>
          <a:xfrm>
            <a:off x="87103" y="859122"/>
            <a:ext cx="9044784" cy="400110"/>
          </a:xfrm>
          <a:prstGeom prst="rect">
            <a:avLst/>
          </a:prstGeom>
          <a:noFill/>
        </p:spPr>
        <p:txBody>
          <a:bodyPr wrap="none" rtlCol="0">
            <a:spAutoFit/>
          </a:bodyPr>
          <a:lstStyle/>
          <a:p>
            <a:r>
              <a:rPr lang="en-IN" sz="20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BRIEF OVERVIEW OF THE TECHNOLOGIES AND METHODS USED ARE:</a:t>
            </a:r>
          </a:p>
        </p:txBody>
      </p:sp>
      <p:sp>
        <p:nvSpPr>
          <p:cNvPr id="5" name="TextBox 4">
            <a:extLst>
              <a:ext uri="{FF2B5EF4-FFF2-40B4-BE49-F238E27FC236}">
                <a16:creationId xmlns:a16="http://schemas.microsoft.com/office/drawing/2014/main" id="{4190405D-91FB-AC9D-8A4D-1C3C8A9354BB}"/>
              </a:ext>
            </a:extLst>
          </p:cNvPr>
          <p:cNvSpPr txBox="1"/>
          <p:nvPr/>
        </p:nvSpPr>
        <p:spPr>
          <a:xfrm>
            <a:off x="70735" y="1628800"/>
            <a:ext cx="9002529" cy="4216539"/>
          </a:xfrm>
          <a:prstGeom prst="rect">
            <a:avLst/>
          </a:prstGeom>
          <a:noFill/>
        </p:spPr>
        <p:txBody>
          <a:bodyPr wrap="square" rtlCol="0">
            <a:spAutoFit/>
          </a:bodyPr>
          <a:lstStyle/>
          <a:p>
            <a:r>
              <a:rPr lang="en-IN" sz="20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1.HTML - 5 { HYPERTEXT MARKUP LANGUAGE}:</a:t>
            </a:r>
          </a:p>
          <a:p>
            <a:r>
              <a:rPr lang="en-IN" sz="2000" b="1" dirty="0">
                <a:latin typeface="Times New Roman" panose="02020603050405020304" pitchFamily="18" charset="0"/>
                <a:cs typeface="Times New Roman" panose="02020603050405020304" pitchFamily="18" charset="0"/>
              </a:rPr>
              <a:t>Use to structure the web page , including elements for headers , image containers and filters.</a:t>
            </a:r>
            <a:endParaRPr lang="en-IN" sz="2000" dirty="0">
              <a:latin typeface="Times New Roman" panose="02020603050405020304" pitchFamily="18" charset="0"/>
              <a:cs typeface="Times New Roman" panose="02020603050405020304" pitchFamily="18" charset="0"/>
            </a:endParaRPr>
          </a:p>
          <a:p>
            <a:r>
              <a:rPr lang="en-IN" sz="20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CSS{CASCADING STYLE SHEETS}:</a:t>
            </a:r>
          </a:p>
          <a:p>
            <a:r>
              <a:rPr lang="en-IN" sz="2000" b="1" dirty="0">
                <a:latin typeface="Times New Roman" panose="02020603050405020304" pitchFamily="18" charset="0"/>
                <a:cs typeface="Times New Roman" panose="02020603050405020304" pitchFamily="18" charset="0"/>
              </a:rPr>
              <a:t>For styling and formatting the web page , making it appealing and user friendly.</a:t>
            </a:r>
            <a:endParaRPr lang="en-IN" sz="2000" dirty="0">
              <a:latin typeface="Times New Roman" panose="02020603050405020304" pitchFamily="18" charset="0"/>
              <a:cs typeface="Times New Roman" panose="02020603050405020304" pitchFamily="18" charset="0"/>
            </a:endParaRPr>
          </a:p>
          <a:p>
            <a:r>
              <a:rPr lang="en-IN" sz="20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3.IMAGE CONTAINERS:</a:t>
            </a:r>
          </a:p>
          <a:p>
            <a:r>
              <a:rPr lang="en-IN" sz="2000" b="1" dirty="0">
                <a:latin typeface="Times New Roman" panose="02020603050405020304" pitchFamily="18" charset="0"/>
                <a:cs typeface="Times New Roman" panose="02020603050405020304" pitchFamily="18" charset="0"/>
              </a:rPr>
              <a:t>Creating HTML elements (e.g. &lt;div&gt;)to serve as image containers where we display images.</a:t>
            </a:r>
            <a:endParaRPr lang="en-IN" sz="2000" dirty="0">
              <a:latin typeface="Times New Roman" panose="02020603050405020304" pitchFamily="18" charset="0"/>
              <a:cs typeface="Times New Roman" panose="02020603050405020304" pitchFamily="18" charset="0"/>
            </a:endParaRPr>
          </a:p>
          <a:p>
            <a:r>
              <a:rPr lang="en-IN" sz="20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4.GRID LAYOUT:</a:t>
            </a:r>
          </a:p>
          <a:p>
            <a:r>
              <a:rPr lang="en-IN" sz="2000" b="1" dirty="0">
                <a:latin typeface="Times New Roman" panose="02020603050405020304" pitchFamily="18" charset="0"/>
                <a:cs typeface="Times New Roman" panose="02020603050405020304" pitchFamily="18" charset="0"/>
              </a:rPr>
              <a:t>Utilizing flexbox for arranging your image containers in a desired layout.</a:t>
            </a:r>
            <a:endParaRPr lang="en-IN" sz="2000" dirty="0">
              <a:latin typeface="Times New Roman" panose="02020603050405020304" pitchFamily="18" charset="0"/>
              <a:cs typeface="Times New Roman" panose="02020603050405020304" pitchFamily="18" charset="0"/>
            </a:endParaRPr>
          </a:p>
          <a:p>
            <a:r>
              <a:rPr lang="en-IN"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5</a:t>
            </a:r>
            <a:r>
              <a:rPr lang="en-IN" sz="20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IN"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STYLING:</a:t>
            </a:r>
          </a:p>
          <a:p>
            <a:r>
              <a:rPr lang="en-IN" sz="2000" b="1" dirty="0">
                <a:latin typeface="Times New Roman" panose="02020603050405020304" pitchFamily="18" charset="0"/>
                <a:cs typeface="Times New Roman" panose="02020603050405020304" pitchFamily="18" charset="0"/>
              </a:rPr>
              <a:t>Applying CSS styles to control the appearance of gallery elements such as borders , margins , padding and fonts.</a:t>
            </a:r>
          </a:p>
        </p:txBody>
      </p:sp>
    </p:spTree>
  </p:cSld>
  <p:clrMapOvr>
    <a:masterClrMapping/>
  </p:clrMapOvr>
  <p:transition advTm="4000">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Key Features</a:t>
            </a:r>
          </a:p>
        </p:txBody>
      </p:sp>
      <p:sp>
        <p:nvSpPr>
          <p:cNvPr id="3" name="TextBox 2">
            <a:extLst>
              <a:ext uri="{FF2B5EF4-FFF2-40B4-BE49-F238E27FC236}">
                <a16:creationId xmlns:a16="http://schemas.microsoft.com/office/drawing/2014/main" id="{759D7CD5-A999-E807-78C6-BAD859B454E4}"/>
              </a:ext>
            </a:extLst>
          </p:cNvPr>
          <p:cNvSpPr txBox="1"/>
          <p:nvPr/>
        </p:nvSpPr>
        <p:spPr>
          <a:xfrm>
            <a:off x="251520" y="995819"/>
            <a:ext cx="8640960" cy="5601533"/>
          </a:xfrm>
          <a:prstGeom prst="rect">
            <a:avLst/>
          </a:prstGeom>
          <a:noFill/>
        </p:spPr>
        <p:txBody>
          <a:bodyPr wrap="square" rtlCol="0">
            <a:spAutoFit/>
          </a:bodyPr>
          <a:lstStyle/>
          <a:p>
            <a:pPr algn="ctr"/>
            <a:r>
              <a:rPr lang="en-IN" sz="20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FUNCTIONALITY:</a:t>
            </a:r>
          </a:p>
          <a:p>
            <a:r>
              <a:rPr lang="en-IN" sz="2000" b="1" dirty="0">
                <a:latin typeface="Times New Roman" panose="02020603050405020304" pitchFamily="18" charset="0"/>
                <a:cs typeface="Times New Roman" panose="02020603050405020304" pitchFamily="18" charset="0"/>
              </a:rPr>
              <a:t>Our project works to ease the usage of a complicated gallery in such a way that which ever type of pictures you want to browse you just need a single click on the name tag of that type such as CATS,WALLPAPERS,CARS etc</a:t>
            </a:r>
            <a:r>
              <a:rPr lang="en-IN" sz="2000" dirty="0">
                <a:latin typeface="Times New Roman" panose="02020603050405020304" pitchFamily="18" charset="0"/>
                <a:cs typeface="Times New Roman" panose="02020603050405020304" pitchFamily="18" charset="0"/>
              </a:rPr>
              <a:t>.</a:t>
            </a:r>
          </a:p>
          <a:p>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pPr algn="ctr"/>
            <a:r>
              <a:rPr lang="en-IN" sz="20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DESIGN/STYLING:</a:t>
            </a:r>
          </a:p>
          <a:p>
            <a:r>
              <a:rPr lang="en-IN" sz="2000" b="1" dirty="0">
                <a:latin typeface="Times New Roman" panose="02020603050405020304" pitchFamily="18" charset="0"/>
                <a:cs typeface="Times New Roman" panose="02020603050405020304" pitchFamily="18" charset="0"/>
              </a:rPr>
              <a:t>With the help of CSS we have tried making an user-friendly and an attractive filterable image gallery. Which is an eye-catching and playful project with different styles.</a:t>
            </a:r>
          </a:p>
          <a:p>
            <a:endParaRPr lang="en-IN" sz="2000" b="1"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pPr algn="ctr"/>
            <a:r>
              <a:rPr lang="en-IN" sz="2000" b="1" u="sng"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CODE REVIEW:</a:t>
            </a:r>
          </a:p>
          <a:p>
            <a:r>
              <a:rPr lang="en-IN" sz="2000" b="1" dirty="0">
                <a:latin typeface="Times New Roman" panose="02020603050405020304" pitchFamily="18" charset="0"/>
                <a:cs typeface="Times New Roman" panose="02020603050405020304" pitchFamily="18" charset="0"/>
              </a:rPr>
              <a:t>With the help of HTML and INLINE CSS we have completed this project using many different tags such as &lt;header&gt; , &lt;h1&gt; , &lt;</a:t>
            </a:r>
            <a:r>
              <a:rPr lang="en-IN" sz="2000" b="1" dirty="0" err="1">
                <a:latin typeface="Times New Roman" panose="02020603050405020304" pitchFamily="18" charset="0"/>
                <a:cs typeface="Times New Roman" panose="02020603050405020304" pitchFamily="18" charset="0"/>
              </a:rPr>
              <a:t>img</a:t>
            </a:r>
            <a:r>
              <a:rPr lang="en-IN" sz="2000" b="1" dirty="0">
                <a:latin typeface="Times New Roman" panose="02020603050405020304" pitchFamily="18" charset="0"/>
                <a:cs typeface="Times New Roman" panose="02020603050405020304" pitchFamily="18" charset="0"/>
              </a:rPr>
              <a:t>&gt; , &lt;div&gt; etc.</a:t>
            </a:r>
          </a:p>
          <a:p>
            <a:r>
              <a:rPr lang="en-IN" sz="2000" b="1" dirty="0">
                <a:latin typeface="Times New Roman" panose="02020603050405020304" pitchFamily="18" charset="0"/>
                <a:cs typeface="Times New Roman" panose="02020603050405020304" pitchFamily="18" charset="0"/>
              </a:rPr>
              <a:t>And have completed the styling with the help of inline CSS by using &lt;style&gt; tag , background-</a:t>
            </a:r>
            <a:r>
              <a:rPr lang="en-IN" sz="2000" b="1" dirty="0" err="1">
                <a:latin typeface="Times New Roman" panose="02020603050405020304" pitchFamily="18" charset="0"/>
                <a:cs typeface="Times New Roman" panose="02020603050405020304" pitchFamily="18" charset="0"/>
              </a:rPr>
              <a:t>color</a:t>
            </a:r>
            <a:r>
              <a:rPr lang="en-IN" sz="2000" b="1" dirty="0">
                <a:latin typeface="Times New Roman" panose="02020603050405020304" pitchFamily="18" charset="0"/>
                <a:cs typeface="Times New Roman" panose="02020603050405020304" pitchFamily="18" charset="0"/>
              </a:rPr>
              <a:t> , font-family , font-size etc inside the &lt;style&gt; tag.</a:t>
            </a:r>
          </a:p>
          <a:p>
            <a:endParaRPr lang="en-IN" dirty="0"/>
          </a:p>
        </p:txBody>
      </p:sp>
    </p:spTree>
  </p:cSld>
  <p:clrMapOvr>
    <a:masterClrMapping/>
  </p:clrMapOvr>
  <p:transition advTm="4000">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859A19-BD19-5B7E-AA24-FA7BEA6AC065}"/>
              </a:ext>
            </a:extLst>
          </p:cNvPr>
          <p:cNvPicPr>
            <a:picLocks noChangeAspect="1"/>
          </p:cNvPicPr>
          <p:nvPr/>
        </p:nvPicPr>
        <p:blipFill rotWithShape="1">
          <a:blip r:embed="rId2"/>
          <a:srcRect l="20864" t="22987" r="20862" b="8250"/>
          <a:stretch/>
        </p:blipFill>
        <p:spPr>
          <a:xfrm>
            <a:off x="323528" y="1124744"/>
            <a:ext cx="8568952" cy="5328592"/>
          </a:xfrm>
          <a:prstGeom prst="rect">
            <a:avLst/>
          </a:prstGeom>
        </p:spPr>
      </p:pic>
    </p:spTree>
    <p:extLst>
      <p:ext uri="{BB962C8B-B14F-4D97-AF65-F5344CB8AC3E}">
        <p14:creationId xmlns:p14="http://schemas.microsoft.com/office/powerpoint/2010/main" val="381405319"/>
      </p:ext>
    </p:extLst>
  </p:cSld>
  <p:clrMapOvr>
    <a:masterClrMapping/>
  </p:clrMapOvr>
  <p:transition advTm="4000">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39C3A3-3C6B-CABD-A30C-6D4716AB416D}"/>
              </a:ext>
            </a:extLst>
          </p:cNvPr>
          <p:cNvPicPr>
            <a:picLocks noChangeAspect="1"/>
          </p:cNvPicPr>
          <p:nvPr/>
        </p:nvPicPr>
        <p:blipFill rotWithShape="1">
          <a:blip r:embed="rId2"/>
          <a:srcRect l="20864" t="23401" r="20862" b="8000"/>
          <a:stretch/>
        </p:blipFill>
        <p:spPr>
          <a:xfrm>
            <a:off x="251520" y="1052736"/>
            <a:ext cx="8892480" cy="5328592"/>
          </a:xfrm>
          <a:prstGeom prst="rect">
            <a:avLst/>
          </a:prstGeom>
        </p:spPr>
      </p:pic>
    </p:spTree>
    <p:extLst>
      <p:ext uri="{BB962C8B-B14F-4D97-AF65-F5344CB8AC3E}">
        <p14:creationId xmlns:p14="http://schemas.microsoft.com/office/powerpoint/2010/main" val="973815074"/>
      </p:ext>
    </p:extLst>
  </p:cSld>
  <p:clrMapOvr>
    <a:masterClrMapping/>
  </p:clrMapOvr>
  <p:transition advTm="4000">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034671-2781-906B-4ECB-A6EB2C8BADED}"/>
              </a:ext>
            </a:extLst>
          </p:cNvPr>
          <p:cNvPicPr>
            <a:picLocks noChangeAspect="1"/>
          </p:cNvPicPr>
          <p:nvPr/>
        </p:nvPicPr>
        <p:blipFill rotWithShape="1">
          <a:blip r:embed="rId2"/>
          <a:srcRect l="21651" t="29001" r="20863" b="9401"/>
          <a:stretch/>
        </p:blipFill>
        <p:spPr>
          <a:xfrm>
            <a:off x="323528" y="1268760"/>
            <a:ext cx="8721150" cy="5256584"/>
          </a:xfrm>
          <a:prstGeom prst="rect">
            <a:avLst/>
          </a:prstGeom>
        </p:spPr>
      </p:pic>
    </p:spTree>
    <p:extLst>
      <p:ext uri="{BB962C8B-B14F-4D97-AF65-F5344CB8AC3E}">
        <p14:creationId xmlns:p14="http://schemas.microsoft.com/office/powerpoint/2010/main" val="1016092569"/>
      </p:ext>
    </p:extLst>
  </p:cSld>
  <p:clrMapOvr>
    <a:masterClrMapping/>
  </p:clrMapOvr>
  <p:transition advTm="4000">
    <p:cut/>
  </p:transition>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777</TotalTime>
  <Words>831</Words>
  <Application>Microsoft Office PowerPoint</Application>
  <PresentationFormat>On-screen Show (4:3)</PresentationFormat>
  <Paragraphs>84</Paragraphs>
  <Slides>17</Slides>
  <Notes>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Arial Black</vt:lpstr>
      <vt:lpstr>Calibri</vt:lpstr>
      <vt:lpstr>Times New Roman</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Project Highlights  </vt:lpstr>
      <vt:lpstr> Project Highlights } </vt:lpstr>
      <vt:lpstr>PowerPoint Presentation</vt:lpstr>
      <vt:lpstr>    Project Highlights  </vt:lpstr>
      <vt:lpstr> Project Highlights Project [OUTPUT]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vanshita sahi</cp:lastModifiedBy>
  <cp:revision>52</cp:revision>
  <dcterms:created xsi:type="dcterms:W3CDTF">2022-12-12T14:14:34Z</dcterms:created>
  <dcterms:modified xsi:type="dcterms:W3CDTF">2023-12-06T04:45:41Z</dcterms:modified>
</cp:coreProperties>
</file>

<file path=docProps/thumbnail.jpeg>
</file>